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06.2025%20&#1075;\&#1090;&#1072;&#1073;.%20&#1080;%20&#1076;&#1080;&#1072;&#1075;&#1088;&#1072;&#1084;&#1084;&#1099;%20&#1085;&#1072;%2001.05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802749676947435E-2"/>
          <c:y val="0.10454724409448819"/>
          <c:w val="0.95214749834231882"/>
          <c:h val="0.81630118110236216"/>
        </c:manualLayout>
      </c:layout>
      <c:lineChart>
        <c:grouping val="standard"/>
        <c:varyColors val="0"/>
        <c:ser>
          <c:idx val="0"/>
          <c:order val="0"/>
          <c:tx>
            <c:strRef>
              <c:f>'таб.по деф. проф. на 01.06.25'!$C$5</c:f>
              <c:strCache>
                <c:ptCount val="1"/>
                <c:pt idx="0">
                  <c:v>План</c:v>
                </c:pt>
              </c:strCache>
            </c:strRef>
          </c:tx>
          <c:spPr>
            <a:ln>
              <a:solidFill>
                <a:srgbClr val="9966FF"/>
              </a:solidFill>
            </a:ln>
          </c:spPr>
          <c:marker>
            <c:spPr>
              <a:solidFill>
                <a:srgbClr val="9966FF"/>
              </a:solidFill>
            </c:spPr>
          </c:marker>
          <c:dLbls>
            <c:dLbl>
              <c:idx val="0"/>
              <c:layout>
                <c:manualLayout>
                  <c:x val="-1.9156599833343144E-2"/>
                  <c:y val="4.58628608923885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38472005420399E-2"/>
                  <c:y val="-3.9577086218722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168342302676691E-2"/>
                  <c:y val="-4.1623687664041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7897424682562813E-2"/>
                  <c:y val="-3.745160761154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044778129273818E-2"/>
                  <c:y val="-3.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4203981774394848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01.06.25'!$D$4:$I$4</c:f>
              <c:strCache>
                <c:ptCount val="6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</c:strCache>
            </c:strRef>
          </c:cat>
          <c:val>
            <c:numRef>
              <c:f>'таб.по деф. проф. на 01.06.25'!$D$5:$I$5</c:f>
              <c:numCache>
                <c:formatCode>General</c:formatCode>
                <c:ptCount val="6"/>
                <c:pt idx="0">
                  <c:v>-1.9</c:v>
                </c:pt>
                <c:pt idx="1">
                  <c:v>-0.1</c:v>
                </c:pt>
                <c:pt idx="2">
                  <c:v>-13.7</c:v>
                </c:pt>
                <c:pt idx="3">
                  <c:v>-13.7</c:v>
                </c:pt>
                <c:pt idx="4">
                  <c:v>-13.7</c:v>
                </c:pt>
                <c:pt idx="5">
                  <c:v>-13.7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'таб.по деф. проф. на 01.06.25'!$C$6</c:f>
              <c:strCache>
                <c:ptCount val="1"/>
                <c:pt idx="0">
                  <c:v>Исполнение</c:v>
                </c:pt>
              </c:strCache>
            </c:strRef>
          </c:tx>
          <c:spPr>
            <a:ln>
              <a:solidFill>
                <a:srgbClr val="FF6699"/>
              </a:solidFill>
            </a:ln>
          </c:spPr>
          <c:marker>
            <c:spPr>
              <a:solidFill>
                <a:srgbClr val="FF6699"/>
              </a:solidFill>
            </c:spPr>
          </c:marker>
          <c:dLbls>
            <c:dLbl>
              <c:idx val="0"/>
              <c:layout>
                <c:manualLayout>
                  <c:x val="-2.4650349989680496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463182241508121E-2"/>
                  <c:y val="-3.77501640419947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6960204778289429E-2"/>
                  <c:y val="-2.50322594209335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115722411939435E-2"/>
                  <c:y val="-2.9204302657755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1467663232443259E-2"/>
                  <c:y val="-3.5416666666666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778607052268532E-2"/>
                  <c:y val="-2.9166666666666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'таб.по деф. проф. на 01.06.25'!$D$4:$I$4</c:f>
              <c:strCache>
                <c:ptCount val="6"/>
                <c:pt idx="0">
                  <c:v>2024 год</c:v>
                </c:pt>
                <c:pt idx="1">
                  <c:v>на 01.02.2025 г</c:v>
                </c:pt>
                <c:pt idx="2">
                  <c:v>на 01.03.2025 г</c:v>
                </c:pt>
                <c:pt idx="3">
                  <c:v>на 01.04.2025 г</c:v>
                </c:pt>
                <c:pt idx="4">
                  <c:v>на 01.05.2025 г</c:v>
                </c:pt>
                <c:pt idx="5">
                  <c:v>на 01.06.2025 г</c:v>
                </c:pt>
              </c:strCache>
            </c:strRef>
          </c:cat>
          <c:val>
            <c:numRef>
              <c:f>'таб.по деф. проф. на 01.06.25'!$D$6:$I$6</c:f>
              <c:numCache>
                <c:formatCode>General</c:formatCode>
                <c:ptCount val="6"/>
                <c:pt idx="0">
                  <c:v>9.1</c:v>
                </c:pt>
                <c:pt idx="1">
                  <c:v>4.2</c:v>
                </c:pt>
                <c:pt idx="2">
                  <c:v>7.3</c:v>
                </c:pt>
                <c:pt idx="3">
                  <c:v>9.9</c:v>
                </c:pt>
                <c:pt idx="4">
                  <c:v>29.7</c:v>
                </c:pt>
                <c:pt idx="5">
                  <c:v>10.8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985728"/>
        <c:axId val="38988032"/>
      </c:lineChart>
      <c:catAx>
        <c:axId val="3898572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Arial Narrow" pitchFamily="34" charset="0"/>
              </a:defRPr>
            </a:pPr>
            <a:endParaRPr lang="ru-RU"/>
          </a:p>
        </c:txPr>
        <c:crossAx val="38988032"/>
        <c:crosses val="autoZero"/>
        <c:auto val="1"/>
        <c:lblAlgn val="ctr"/>
        <c:lblOffset val="100"/>
        <c:noMultiLvlLbl val="0"/>
      </c:catAx>
      <c:valAx>
        <c:axId val="3898803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8985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5503618727451053E-2"/>
          <c:y val="0.9418453310946584"/>
          <c:w val="0.89940640749508671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0.43353</cdr:x>
      <cdr:y>0.02194</cdr:y>
    </cdr:from>
    <cdr:to>
      <cdr:x>0.53209</cdr:x>
      <cdr:y>0.1471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22103" y="133546"/>
          <a:ext cx="914400" cy="762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Динамика дефицита ( -), профицита ( +)  бюджета Тонкинского муниципального округа</a:t>
          </a: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 на 01.06.2025 г, млн</a:t>
          </a:r>
          <a:r>
            <a:rPr kumimoji="0" 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. руб</a:t>
          </a:r>
          <a:r>
            <a:rPr kumimoji="0" lang="ru-RU" sz="14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rPr>
            <a:t>.</a:t>
          </a:r>
          <a:endParaRPr kumimoji="0" lang="ru-RU" sz="1400" b="0" i="0" u="none" strike="noStrike" kern="0" cap="none" spc="0" normalizeH="0" baseline="0" noProof="0" dirty="0">
            <a:ln>
              <a:noFill/>
            </a:ln>
            <a:solidFill>
              <a:srgbClr val="0000FF"/>
            </a:solidFill>
            <a:effectLst/>
            <a:uLnTx/>
            <a:uFillTx/>
            <a:latin typeface="+mn-lt"/>
            <a:ea typeface="+mn-ea"/>
            <a:cs typeface="+mn-cs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051578"/>
              </p:ext>
            </p:extLst>
          </p:nvPr>
        </p:nvGraphicFramePr>
        <p:xfrm>
          <a:off x="107505" y="188640"/>
          <a:ext cx="8928992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91694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38</Words>
  <Application>Microsoft Office PowerPoint</Application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7</cp:revision>
  <dcterms:created xsi:type="dcterms:W3CDTF">2023-04-13T07:56:46Z</dcterms:created>
  <dcterms:modified xsi:type="dcterms:W3CDTF">2025-07-22T06:30:35Z</dcterms:modified>
</cp:coreProperties>
</file>